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3" r:id="rId2"/>
    <p:sldId id="264" r:id="rId3"/>
    <p:sldId id="271" r:id="rId4"/>
    <p:sldId id="273" r:id="rId5"/>
    <p:sldId id="272" r:id="rId6"/>
    <p:sldId id="257" r:id="rId7"/>
    <p:sldId id="258" r:id="rId8"/>
    <p:sldId id="259" r:id="rId9"/>
    <p:sldId id="261" r:id="rId10"/>
    <p:sldId id="262" r:id="rId11"/>
    <p:sldId id="265" r:id="rId12"/>
    <p:sldId id="266" r:id="rId13"/>
    <p:sldId id="267" r:id="rId14"/>
    <p:sldId id="268" r:id="rId15"/>
    <p:sldId id="269" r:id="rId16"/>
    <p:sldId id="27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000"/>
    <p:restoredTop sz="94649"/>
  </p:normalViewPr>
  <p:slideViewPr>
    <p:cSldViewPr snapToGrid="0" snapToObjects="1">
      <p:cViewPr varScale="1">
        <p:scale>
          <a:sx n="110" d="100"/>
          <a:sy n="110" d="100"/>
        </p:scale>
        <p:origin x="48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tiff>
</file>

<file path=ppt/media/image3.tiff>
</file>

<file path=ppt/media/image4.tiff>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BE8E34E-3426-6042-AF89-9D71A0B09E2F}" type="datetimeFigureOut">
              <a:rPr lang="en-US" smtClean="0"/>
              <a:t>10/16/17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279E5F-8641-8742-9291-4A6C156929ED}" type="slidenum">
              <a:rPr lang="en-US" smtClean="0"/>
              <a:t>‹#›</a:t>
            </a:fld>
            <a:endParaRPr lang="en-US"/>
          </a:p>
        </p:txBody>
      </p:sp>
    </p:spTree>
    <p:extLst>
      <p:ext uri="{BB962C8B-B14F-4D97-AF65-F5344CB8AC3E}">
        <p14:creationId xmlns:p14="http://schemas.microsoft.com/office/powerpoint/2010/main" val="3913137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E8E34E-3426-6042-AF89-9D71A0B09E2F}" type="datetimeFigureOut">
              <a:rPr lang="en-US" smtClean="0"/>
              <a:t>10/16/17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279E5F-8641-8742-9291-4A6C156929ED}" type="slidenum">
              <a:rPr lang="en-US" smtClean="0"/>
              <a:t>‹#›</a:t>
            </a:fld>
            <a:endParaRPr lang="en-US"/>
          </a:p>
        </p:txBody>
      </p:sp>
    </p:spTree>
    <p:extLst>
      <p:ext uri="{BB962C8B-B14F-4D97-AF65-F5344CB8AC3E}">
        <p14:creationId xmlns:p14="http://schemas.microsoft.com/office/powerpoint/2010/main" val="548132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E8E34E-3426-6042-AF89-9D71A0B09E2F}" type="datetimeFigureOut">
              <a:rPr lang="en-US" smtClean="0"/>
              <a:t>10/16/17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279E5F-8641-8742-9291-4A6C156929ED}" type="slidenum">
              <a:rPr lang="en-US" smtClean="0"/>
              <a:t>‹#›</a:t>
            </a:fld>
            <a:endParaRPr lang="en-US"/>
          </a:p>
        </p:txBody>
      </p:sp>
    </p:spTree>
    <p:extLst>
      <p:ext uri="{BB962C8B-B14F-4D97-AF65-F5344CB8AC3E}">
        <p14:creationId xmlns:p14="http://schemas.microsoft.com/office/powerpoint/2010/main" val="2122838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E8E34E-3426-6042-AF89-9D71A0B09E2F}" type="datetimeFigureOut">
              <a:rPr lang="en-US" smtClean="0"/>
              <a:t>10/16/17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279E5F-8641-8742-9291-4A6C156929ED}" type="slidenum">
              <a:rPr lang="en-US" smtClean="0"/>
              <a:t>‹#›</a:t>
            </a:fld>
            <a:endParaRPr lang="en-US"/>
          </a:p>
        </p:txBody>
      </p:sp>
    </p:spTree>
    <p:extLst>
      <p:ext uri="{BB962C8B-B14F-4D97-AF65-F5344CB8AC3E}">
        <p14:creationId xmlns:p14="http://schemas.microsoft.com/office/powerpoint/2010/main" val="12158405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BE8E34E-3426-6042-AF89-9D71A0B09E2F}" type="datetimeFigureOut">
              <a:rPr lang="en-US" smtClean="0"/>
              <a:t>10/16/17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279E5F-8641-8742-9291-4A6C156929ED}" type="slidenum">
              <a:rPr lang="en-US" smtClean="0"/>
              <a:t>‹#›</a:t>
            </a:fld>
            <a:endParaRPr lang="en-US"/>
          </a:p>
        </p:txBody>
      </p:sp>
    </p:spTree>
    <p:extLst>
      <p:ext uri="{BB962C8B-B14F-4D97-AF65-F5344CB8AC3E}">
        <p14:creationId xmlns:p14="http://schemas.microsoft.com/office/powerpoint/2010/main" val="13256260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BE8E34E-3426-6042-AF89-9D71A0B09E2F}" type="datetimeFigureOut">
              <a:rPr lang="en-US" smtClean="0"/>
              <a:t>10/16/17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7279E5F-8641-8742-9291-4A6C156929ED}" type="slidenum">
              <a:rPr lang="en-US" smtClean="0"/>
              <a:t>‹#›</a:t>
            </a:fld>
            <a:endParaRPr lang="en-US"/>
          </a:p>
        </p:txBody>
      </p:sp>
    </p:spTree>
    <p:extLst>
      <p:ext uri="{BB962C8B-B14F-4D97-AF65-F5344CB8AC3E}">
        <p14:creationId xmlns:p14="http://schemas.microsoft.com/office/powerpoint/2010/main" val="1801046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BE8E34E-3426-6042-AF89-9D71A0B09E2F}" type="datetimeFigureOut">
              <a:rPr lang="en-US" smtClean="0"/>
              <a:t>10/16/17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7279E5F-8641-8742-9291-4A6C156929ED}" type="slidenum">
              <a:rPr lang="en-US" smtClean="0"/>
              <a:t>‹#›</a:t>
            </a:fld>
            <a:endParaRPr lang="en-US"/>
          </a:p>
        </p:txBody>
      </p:sp>
    </p:spTree>
    <p:extLst>
      <p:ext uri="{BB962C8B-B14F-4D97-AF65-F5344CB8AC3E}">
        <p14:creationId xmlns:p14="http://schemas.microsoft.com/office/powerpoint/2010/main" val="14067395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BE8E34E-3426-6042-AF89-9D71A0B09E2F}" type="datetimeFigureOut">
              <a:rPr lang="en-US" smtClean="0"/>
              <a:t>10/16/17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7279E5F-8641-8742-9291-4A6C156929ED}" type="slidenum">
              <a:rPr lang="en-US" smtClean="0"/>
              <a:t>‹#›</a:t>
            </a:fld>
            <a:endParaRPr lang="en-US"/>
          </a:p>
        </p:txBody>
      </p:sp>
    </p:spTree>
    <p:extLst>
      <p:ext uri="{BB962C8B-B14F-4D97-AF65-F5344CB8AC3E}">
        <p14:creationId xmlns:p14="http://schemas.microsoft.com/office/powerpoint/2010/main" val="1423743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E8E34E-3426-6042-AF89-9D71A0B09E2F}" type="datetimeFigureOut">
              <a:rPr lang="en-US" smtClean="0"/>
              <a:t>10/16/17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7279E5F-8641-8742-9291-4A6C156929ED}" type="slidenum">
              <a:rPr lang="en-US" smtClean="0"/>
              <a:t>‹#›</a:t>
            </a:fld>
            <a:endParaRPr lang="en-US"/>
          </a:p>
        </p:txBody>
      </p:sp>
    </p:spTree>
    <p:extLst>
      <p:ext uri="{BB962C8B-B14F-4D97-AF65-F5344CB8AC3E}">
        <p14:creationId xmlns:p14="http://schemas.microsoft.com/office/powerpoint/2010/main" val="15968819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E8E34E-3426-6042-AF89-9D71A0B09E2F}" type="datetimeFigureOut">
              <a:rPr lang="en-US" smtClean="0"/>
              <a:t>10/16/17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7279E5F-8641-8742-9291-4A6C156929ED}" type="slidenum">
              <a:rPr lang="en-US" smtClean="0"/>
              <a:t>‹#›</a:t>
            </a:fld>
            <a:endParaRPr lang="en-US"/>
          </a:p>
        </p:txBody>
      </p:sp>
    </p:spTree>
    <p:extLst>
      <p:ext uri="{BB962C8B-B14F-4D97-AF65-F5344CB8AC3E}">
        <p14:creationId xmlns:p14="http://schemas.microsoft.com/office/powerpoint/2010/main" val="16916122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E8E34E-3426-6042-AF89-9D71A0B09E2F}" type="datetimeFigureOut">
              <a:rPr lang="en-US" smtClean="0"/>
              <a:t>10/16/17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7279E5F-8641-8742-9291-4A6C156929ED}" type="slidenum">
              <a:rPr lang="en-US" smtClean="0"/>
              <a:t>‹#›</a:t>
            </a:fld>
            <a:endParaRPr lang="en-US"/>
          </a:p>
        </p:txBody>
      </p:sp>
    </p:spTree>
    <p:extLst>
      <p:ext uri="{BB962C8B-B14F-4D97-AF65-F5344CB8AC3E}">
        <p14:creationId xmlns:p14="http://schemas.microsoft.com/office/powerpoint/2010/main" val="39047806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E8E34E-3426-6042-AF89-9D71A0B09E2F}" type="datetimeFigureOut">
              <a:rPr lang="en-US" smtClean="0"/>
              <a:t>10/16/17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279E5F-8641-8742-9291-4A6C156929ED}" type="slidenum">
              <a:rPr lang="en-US" smtClean="0"/>
              <a:t>‹#›</a:t>
            </a:fld>
            <a:endParaRPr lang="en-US"/>
          </a:p>
        </p:txBody>
      </p:sp>
    </p:spTree>
    <p:extLst>
      <p:ext uri="{BB962C8B-B14F-4D97-AF65-F5344CB8AC3E}">
        <p14:creationId xmlns:p14="http://schemas.microsoft.com/office/powerpoint/2010/main" val="3522939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5"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9993"/>
            <a:ext cx="10515600" cy="1325563"/>
          </a:xfrm>
        </p:spPr>
        <p:txBody>
          <a:bodyPr/>
          <a:lstStyle/>
          <a:p>
            <a:r>
              <a:rPr lang="en-US" dirty="0" smtClean="0"/>
              <a:t>Characteristics of Big Data</a:t>
            </a:r>
            <a:endParaRPr lang="en-US" dirty="0"/>
          </a:p>
        </p:txBody>
      </p:sp>
      <p:sp>
        <p:nvSpPr>
          <p:cNvPr id="3" name="Content Placeholder 2"/>
          <p:cNvSpPr>
            <a:spLocks noGrp="1"/>
          </p:cNvSpPr>
          <p:nvPr>
            <p:ph idx="1"/>
          </p:nvPr>
        </p:nvSpPr>
        <p:spPr>
          <a:xfrm>
            <a:off x="838200" y="1010466"/>
            <a:ext cx="10515600" cy="4351338"/>
          </a:xfrm>
        </p:spPr>
        <p:txBody>
          <a:bodyPr/>
          <a:lstStyle/>
          <a:p>
            <a:pPr>
              <a:buFont typeface="Wingdings" charset="2"/>
              <a:buChar char="v"/>
            </a:pPr>
            <a:r>
              <a:rPr lang="en-US" sz="2800" b="1" dirty="0" smtClean="0">
                <a:solidFill>
                  <a:srgbClr val="FF0000"/>
                </a:solidFill>
              </a:rPr>
              <a:t> </a:t>
            </a:r>
            <a:r>
              <a:rPr lang="en-US" sz="2800" b="1" u="sng" dirty="0" smtClean="0">
                <a:solidFill>
                  <a:srgbClr val="FF0000"/>
                </a:solidFill>
              </a:rPr>
              <a:t>Volume</a:t>
            </a:r>
            <a:r>
              <a:rPr lang="en-US" sz="2800" b="1" dirty="0" smtClean="0">
                <a:solidFill>
                  <a:srgbClr val="FF0000"/>
                </a:solidFill>
              </a:rPr>
              <a:t> </a:t>
            </a:r>
            <a:r>
              <a:rPr lang="en-US" b="1" dirty="0" smtClean="0"/>
              <a:t>refers to vast amounts of data that is generated.</a:t>
            </a:r>
            <a:endParaRPr lang="en-US" sz="2800" b="1" dirty="0" smtClean="0"/>
          </a:p>
          <a:p>
            <a:pPr>
              <a:buFont typeface="Wingdings" charset="2"/>
              <a:buChar char="v"/>
            </a:pPr>
            <a:r>
              <a:rPr lang="en-US" sz="2800" b="1" dirty="0" smtClean="0"/>
              <a:t> </a:t>
            </a:r>
            <a:r>
              <a:rPr lang="en-US" sz="2800" b="1" u="sng" dirty="0">
                <a:solidFill>
                  <a:srgbClr val="FF0000"/>
                </a:solidFill>
              </a:rPr>
              <a:t>Velocity</a:t>
            </a:r>
            <a:r>
              <a:rPr lang="en-US" sz="2800" b="1" dirty="0">
                <a:solidFill>
                  <a:srgbClr val="FF0000"/>
                </a:solidFill>
              </a:rPr>
              <a:t> </a:t>
            </a:r>
            <a:r>
              <a:rPr lang="en-US" b="1" dirty="0" smtClean="0"/>
              <a:t>refers to the speed at which data is being generated and moves from one point to the next</a:t>
            </a:r>
          </a:p>
          <a:p>
            <a:pPr>
              <a:buFont typeface="Wingdings" charset="2"/>
              <a:buChar char="v"/>
            </a:pPr>
            <a:r>
              <a:rPr lang="en-US" sz="2800" b="1" dirty="0">
                <a:solidFill>
                  <a:srgbClr val="FF0000"/>
                </a:solidFill>
              </a:rPr>
              <a:t> </a:t>
            </a:r>
            <a:r>
              <a:rPr lang="en-US" sz="2800" b="1" u="sng" dirty="0">
                <a:solidFill>
                  <a:srgbClr val="FF0000"/>
                </a:solidFill>
              </a:rPr>
              <a:t>Variety</a:t>
            </a:r>
            <a:r>
              <a:rPr lang="en-US" sz="2800" b="1" dirty="0">
                <a:solidFill>
                  <a:srgbClr val="FF0000"/>
                </a:solidFill>
              </a:rPr>
              <a:t> </a:t>
            </a:r>
            <a:r>
              <a:rPr lang="en-US" b="1" dirty="0" smtClean="0"/>
              <a:t>refers to the ever increasing different data formats (</a:t>
            </a:r>
            <a:r>
              <a:rPr lang="en-US" b="1" dirty="0" err="1" smtClean="0"/>
              <a:t>i.e</a:t>
            </a:r>
            <a:r>
              <a:rPr lang="en-US" b="1" dirty="0" smtClean="0"/>
              <a:t> Text, Video, Image, Voice, Geospatial)</a:t>
            </a:r>
          </a:p>
          <a:p>
            <a:pPr>
              <a:buFont typeface="Wingdings" charset="2"/>
              <a:buChar char="v"/>
            </a:pPr>
            <a:r>
              <a:rPr lang="en-US" sz="2800" b="1" dirty="0" smtClean="0">
                <a:solidFill>
                  <a:srgbClr val="00B050"/>
                </a:solidFill>
              </a:rPr>
              <a:t> </a:t>
            </a:r>
            <a:r>
              <a:rPr lang="en-US" sz="2800" b="1" u="sng" dirty="0" smtClean="0">
                <a:solidFill>
                  <a:srgbClr val="00B050"/>
                </a:solidFill>
              </a:rPr>
              <a:t>Veracity</a:t>
            </a:r>
            <a:r>
              <a:rPr lang="en-US" b="1" dirty="0" smtClean="0"/>
              <a:t> refers to unmeasurable uncertainties and truthfulness and trustworthiness of data</a:t>
            </a:r>
            <a:endParaRPr lang="en-US" sz="2800" b="1" dirty="0" smtClean="0"/>
          </a:p>
          <a:p>
            <a:pPr>
              <a:buFont typeface="Wingdings" charset="2"/>
              <a:buChar char="v"/>
            </a:pPr>
            <a:r>
              <a:rPr lang="en-US" sz="2800" b="1" dirty="0" smtClean="0"/>
              <a:t> </a:t>
            </a:r>
            <a:r>
              <a:rPr lang="en-US" sz="2800" b="1" u="sng" dirty="0" smtClean="0">
                <a:solidFill>
                  <a:srgbClr val="00B050"/>
                </a:solidFill>
              </a:rPr>
              <a:t>Valence</a:t>
            </a:r>
            <a:r>
              <a:rPr lang="en-US" b="1" dirty="0" smtClean="0"/>
              <a:t> refers to the connectedness of big data in the form of graphs</a:t>
            </a:r>
            <a:endParaRPr lang="en-US" dirty="0" smtClean="0"/>
          </a:p>
          <a:p>
            <a:endParaRPr lang="en-US" dirty="0"/>
          </a:p>
        </p:txBody>
      </p:sp>
      <p:sp>
        <p:nvSpPr>
          <p:cNvPr id="6" name="Slide Number Placeholder 5"/>
          <p:cNvSpPr>
            <a:spLocks noGrp="1"/>
          </p:cNvSpPr>
          <p:nvPr>
            <p:ph type="sldNum" sz="quarter" idx="12"/>
          </p:nvPr>
        </p:nvSpPr>
        <p:spPr/>
        <p:txBody>
          <a:bodyPr/>
          <a:lstStyle/>
          <a:p>
            <a:fld id="{160D7AFB-DD53-4D4F-9404-D2F4B696591E}" type="slidenum">
              <a:rPr lang="en-US" smtClean="0"/>
              <a:t>1</a:t>
            </a:fld>
            <a:endParaRPr lang="en-US"/>
          </a:p>
        </p:txBody>
      </p:sp>
      <p:sp>
        <p:nvSpPr>
          <p:cNvPr id="7" name="Down Arrow 6"/>
          <p:cNvSpPr/>
          <p:nvPr/>
        </p:nvSpPr>
        <p:spPr>
          <a:xfrm>
            <a:off x="4772514" y="4768117"/>
            <a:ext cx="1589648" cy="978408"/>
          </a:xfrm>
          <a:prstGeom prst="downArrow">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8" name="TextBox 7"/>
          <p:cNvSpPr txBox="1"/>
          <p:nvPr/>
        </p:nvSpPr>
        <p:spPr>
          <a:xfrm>
            <a:off x="4822070" y="5749806"/>
            <a:ext cx="1490536" cy="769441"/>
          </a:xfrm>
          <a:prstGeom prst="rect">
            <a:avLst/>
          </a:prstGeom>
          <a:noFill/>
        </p:spPr>
        <p:txBody>
          <a:bodyPr wrap="none" rtlCol="0">
            <a:spAutoFit/>
          </a:bodyPr>
          <a:lstStyle/>
          <a:p>
            <a:r>
              <a:rPr lang="en-US" sz="4400" b="1" dirty="0" smtClean="0">
                <a:solidFill>
                  <a:srgbClr val="C00000"/>
                </a:solidFill>
              </a:rPr>
              <a:t>Value</a:t>
            </a:r>
            <a:endParaRPr lang="en-US" sz="4400" b="1" dirty="0">
              <a:solidFill>
                <a:srgbClr val="C00000"/>
              </a:solidFill>
            </a:endParaRPr>
          </a:p>
        </p:txBody>
      </p:sp>
    </p:spTree>
    <p:extLst>
      <p:ext uri="{BB962C8B-B14F-4D97-AF65-F5344CB8AC3E}">
        <p14:creationId xmlns:p14="http://schemas.microsoft.com/office/powerpoint/2010/main" val="80792785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 #5</a:t>
            </a:r>
            <a:endParaRPr lang="en-US" dirty="0"/>
          </a:p>
        </p:txBody>
      </p:sp>
      <p:sp>
        <p:nvSpPr>
          <p:cNvPr id="3" name="Content Placeholder 2"/>
          <p:cNvSpPr>
            <a:spLocks noGrp="1"/>
          </p:cNvSpPr>
          <p:nvPr>
            <p:ph idx="1"/>
          </p:nvPr>
        </p:nvSpPr>
        <p:spPr/>
        <p:txBody>
          <a:bodyPr/>
          <a:lstStyle/>
          <a:p>
            <a:pPr lvl="0"/>
            <a:r>
              <a:rPr lang="en-US" sz="2400" b="1" dirty="0"/>
              <a:t>What are the challenges of data with high variety?</a:t>
            </a:r>
          </a:p>
          <a:p>
            <a:pPr lvl="1"/>
            <a:endParaRPr lang="en-US" dirty="0" smtClean="0"/>
          </a:p>
          <a:p>
            <a:pPr lvl="1"/>
            <a:r>
              <a:rPr lang="en-US" sz="2000" dirty="0" smtClean="0"/>
              <a:t>The </a:t>
            </a:r>
            <a:r>
              <a:rPr lang="en-US" sz="2000" dirty="0"/>
              <a:t>quality of data is low</a:t>
            </a:r>
          </a:p>
          <a:p>
            <a:pPr lvl="1"/>
            <a:r>
              <a:rPr lang="en-US" sz="2000" dirty="0"/>
              <a:t>Hard to perform emergent behavior analysis </a:t>
            </a:r>
          </a:p>
          <a:p>
            <a:pPr lvl="1"/>
            <a:r>
              <a:rPr lang="en-US" sz="2000" dirty="0"/>
              <a:t>Hard in utilizing group event detection</a:t>
            </a:r>
          </a:p>
          <a:p>
            <a:pPr lvl="1"/>
            <a:r>
              <a:rPr lang="en-US" sz="2000" dirty="0">
                <a:solidFill>
                  <a:srgbClr val="FF0000"/>
                </a:solidFill>
              </a:rPr>
              <a:t>Hard to integrate </a:t>
            </a:r>
          </a:p>
          <a:p>
            <a:endParaRPr lang="en-US" dirty="0"/>
          </a:p>
        </p:txBody>
      </p:sp>
      <p:sp>
        <p:nvSpPr>
          <p:cNvPr id="6" name="Slide Number Placeholder 5"/>
          <p:cNvSpPr>
            <a:spLocks noGrp="1"/>
          </p:cNvSpPr>
          <p:nvPr>
            <p:ph type="sldNum" sz="quarter" idx="12"/>
          </p:nvPr>
        </p:nvSpPr>
        <p:spPr/>
        <p:txBody>
          <a:bodyPr/>
          <a:lstStyle/>
          <a:p>
            <a:fld id="{160D7AFB-DD53-4D4F-9404-D2F4B696591E}" type="slidenum">
              <a:rPr lang="en-US" smtClean="0"/>
              <a:t>10</a:t>
            </a:fld>
            <a:endParaRPr lang="en-US"/>
          </a:p>
        </p:txBody>
      </p:sp>
    </p:spTree>
    <p:extLst>
      <p:ext uri="{BB962C8B-B14F-4D97-AF65-F5344CB8AC3E}">
        <p14:creationId xmlns:p14="http://schemas.microsoft.com/office/powerpoint/2010/main" val="2416671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 # 1</a:t>
            </a:r>
            <a:endParaRPr lang="en-US" dirty="0"/>
          </a:p>
        </p:txBody>
      </p:sp>
      <p:sp>
        <p:nvSpPr>
          <p:cNvPr id="3" name="Content Placeholder 2"/>
          <p:cNvSpPr>
            <a:spLocks noGrp="1"/>
          </p:cNvSpPr>
          <p:nvPr>
            <p:ph idx="1"/>
          </p:nvPr>
        </p:nvSpPr>
        <p:spPr/>
        <p:txBody>
          <a:bodyPr/>
          <a:lstStyle/>
          <a:p>
            <a:r>
              <a:rPr lang="en-US" sz="3200" dirty="0"/>
              <a:t>What are the two key components of HDFS and what are they used for?</a:t>
            </a:r>
          </a:p>
          <a:p>
            <a:pPr lvl="1"/>
            <a:r>
              <a:rPr lang="en-US" sz="3200" dirty="0" err="1"/>
              <a:t>NameNode</a:t>
            </a:r>
            <a:r>
              <a:rPr lang="en-US" sz="3200" dirty="0"/>
              <a:t> for block storage and Data Node for metadata.</a:t>
            </a:r>
          </a:p>
          <a:p>
            <a:pPr lvl="1"/>
            <a:r>
              <a:rPr lang="en-US" sz="3200" dirty="0"/>
              <a:t>FASTA for genome sequence and </a:t>
            </a:r>
            <a:r>
              <a:rPr lang="en-US" sz="3200" dirty="0" err="1"/>
              <a:t>Rasters</a:t>
            </a:r>
            <a:r>
              <a:rPr lang="en-US" sz="3200" dirty="0"/>
              <a:t> for geospatial data.</a:t>
            </a:r>
          </a:p>
          <a:p>
            <a:pPr lvl="1"/>
            <a:r>
              <a:rPr lang="en-US" sz="3200" dirty="0" err="1">
                <a:solidFill>
                  <a:srgbClr val="FF0000"/>
                </a:solidFill>
              </a:rPr>
              <a:t>NameNode</a:t>
            </a:r>
            <a:r>
              <a:rPr lang="en-US" sz="3200" dirty="0">
                <a:solidFill>
                  <a:srgbClr val="FF0000"/>
                </a:solidFill>
              </a:rPr>
              <a:t> for metadata and </a:t>
            </a:r>
            <a:r>
              <a:rPr lang="en-US" sz="3200" dirty="0" err="1">
                <a:solidFill>
                  <a:srgbClr val="FF0000"/>
                </a:solidFill>
              </a:rPr>
              <a:t>DataNode</a:t>
            </a:r>
            <a:r>
              <a:rPr lang="en-US" sz="3200" dirty="0">
                <a:solidFill>
                  <a:srgbClr val="FF0000"/>
                </a:solidFill>
              </a:rPr>
              <a:t> for block storage.</a:t>
            </a:r>
          </a:p>
          <a:p>
            <a:endParaRPr lang="en-US" dirty="0"/>
          </a:p>
        </p:txBody>
      </p:sp>
      <p:sp>
        <p:nvSpPr>
          <p:cNvPr id="6" name="Slide Number Placeholder 5"/>
          <p:cNvSpPr>
            <a:spLocks noGrp="1"/>
          </p:cNvSpPr>
          <p:nvPr>
            <p:ph type="sldNum" sz="quarter" idx="12"/>
          </p:nvPr>
        </p:nvSpPr>
        <p:spPr/>
        <p:txBody>
          <a:bodyPr/>
          <a:lstStyle/>
          <a:p>
            <a:fld id="{160D7AFB-DD53-4D4F-9404-D2F4B696591E}" type="slidenum">
              <a:rPr lang="en-US" smtClean="0"/>
              <a:t>11</a:t>
            </a:fld>
            <a:endParaRPr lang="en-US"/>
          </a:p>
        </p:txBody>
      </p:sp>
    </p:spTree>
    <p:extLst>
      <p:ext uri="{BB962C8B-B14F-4D97-AF65-F5344CB8AC3E}">
        <p14:creationId xmlns:p14="http://schemas.microsoft.com/office/powerpoint/2010/main" val="6608369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 #2</a:t>
            </a:r>
            <a:endParaRPr lang="en-US" dirty="0"/>
          </a:p>
        </p:txBody>
      </p:sp>
      <p:sp>
        <p:nvSpPr>
          <p:cNvPr id="3" name="Content Placeholder 2"/>
          <p:cNvSpPr>
            <a:spLocks noGrp="1"/>
          </p:cNvSpPr>
          <p:nvPr>
            <p:ph idx="1"/>
          </p:nvPr>
        </p:nvSpPr>
        <p:spPr/>
        <p:txBody>
          <a:bodyPr>
            <a:normAutofit/>
          </a:bodyPr>
          <a:lstStyle/>
          <a:p>
            <a:r>
              <a:rPr lang="en-US" sz="3200" dirty="0"/>
              <a:t>What is the job of the </a:t>
            </a:r>
            <a:r>
              <a:rPr lang="en-US" sz="3200" dirty="0" err="1"/>
              <a:t>NameNode</a:t>
            </a:r>
            <a:r>
              <a:rPr lang="en-US" sz="3200" dirty="0"/>
              <a:t>?</a:t>
            </a:r>
          </a:p>
          <a:p>
            <a:pPr lvl="1"/>
            <a:r>
              <a:rPr lang="en-US" sz="3200" dirty="0">
                <a:solidFill>
                  <a:srgbClr val="FF0000"/>
                </a:solidFill>
              </a:rPr>
              <a:t>Coordinate operations and assigns tasks to Data Nodes</a:t>
            </a:r>
          </a:p>
          <a:p>
            <a:pPr lvl="1"/>
            <a:r>
              <a:rPr lang="en-US" sz="3200" dirty="0"/>
              <a:t>Listens from </a:t>
            </a:r>
            <a:r>
              <a:rPr lang="en-US" sz="3200" dirty="0" err="1"/>
              <a:t>DataNode</a:t>
            </a:r>
            <a:r>
              <a:rPr lang="en-US" sz="3200" dirty="0"/>
              <a:t> for block creation, deletion, and replication.</a:t>
            </a:r>
          </a:p>
          <a:p>
            <a:pPr lvl="1"/>
            <a:r>
              <a:rPr lang="en-US" sz="3200" dirty="0"/>
              <a:t>For gene sequencing calculations. </a:t>
            </a:r>
          </a:p>
        </p:txBody>
      </p:sp>
      <p:sp>
        <p:nvSpPr>
          <p:cNvPr id="6" name="Slide Number Placeholder 5"/>
          <p:cNvSpPr>
            <a:spLocks noGrp="1"/>
          </p:cNvSpPr>
          <p:nvPr>
            <p:ph type="sldNum" sz="quarter" idx="12"/>
          </p:nvPr>
        </p:nvSpPr>
        <p:spPr/>
        <p:txBody>
          <a:bodyPr/>
          <a:lstStyle/>
          <a:p>
            <a:fld id="{160D7AFB-DD53-4D4F-9404-D2F4B696591E}" type="slidenum">
              <a:rPr lang="en-US" smtClean="0"/>
              <a:t>12</a:t>
            </a:fld>
            <a:endParaRPr lang="en-US"/>
          </a:p>
        </p:txBody>
      </p:sp>
    </p:spTree>
    <p:extLst>
      <p:ext uri="{BB962C8B-B14F-4D97-AF65-F5344CB8AC3E}">
        <p14:creationId xmlns:p14="http://schemas.microsoft.com/office/powerpoint/2010/main" val="20479573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 #3</a:t>
            </a:r>
            <a:endParaRPr lang="en-US" dirty="0"/>
          </a:p>
        </p:txBody>
      </p:sp>
      <p:sp>
        <p:nvSpPr>
          <p:cNvPr id="3" name="Content Placeholder 2"/>
          <p:cNvSpPr>
            <a:spLocks noGrp="1"/>
          </p:cNvSpPr>
          <p:nvPr>
            <p:ph idx="1"/>
          </p:nvPr>
        </p:nvSpPr>
        <p:spPr/>
        <p:txBody>
          <a:bodyPr>
            <a:normAutofit/>
          </a:bodyPr>
          <a:lstStyle/>
          <a:p>
            <a:r>
              <a:rPr lang="en-US" sz="3200" dirty="0"/>
              <a:t>What is the order of the three steps to Map Reduce?</a:t>
            </a:r>
          </a:p>
          <a:p>
            <a:pPr lvl="1"/>
            <a:r>
              <a:rPr lang="en-US" sz="3200" dirty="0"/>
              <a:t>Shuffle and Sort -&gt; Map -&gt; Reduce</a:t>
            </a:r>
          </a:p>
          <a:p>
            <a:pPr lvl="1"/>
            <a:r>
              <a:rPr lang="en-US" sz="3200" dirty="0"/>
              <a:t>Map -&gt; Reduce -&gt; Shuffle and Sort</a:t>
            </a:r>
          </a:p>
          <a:p>
            <a:pPr lvl="1"/>
            <a:r>
              <a:rPr lang="en-US" sz="3200" dirty="0">
                <a:solidFill>
                  <a:srgbClr val="FF0000"/>
                </a:solidFill>
              </a:rPr>
              <a:t>Map -&gt; Shuffle and Sort -&gt; Reduce</a:t>
            </a:r>
          </a:p>
          <a:p>
            <a:pPr lvl="1"/>
            <a:r>
              <a:rPr lang="en-US" sz="3200" dirty="0"/>
              <a:t>Shuffle and Sort -&gt; Reduce -&gt; Map </a:t>
            </a:r>
          </a:p>
        </p:txBody>
      </p:sp>
      <p:sp>
        <p:nvSpPr>
          <p:cNvPr id="6" name="Slide Number Placeholder 5"/>
          <p:cNvSpPr>
            <a:spLocks noGrp="1"/>
          </p:cNvSpPr>
          <p:nvPr>
            <p:ph type="sldNum" sz="quarter" idx="12"/>
          </p:nvPr>
        </p:nvSpPr>
        <p:spPr/>
        <p:txBody>
          <a:bodyPr/>
          <a:lstStyle/>
          <a:p>
            <a:fld id="{160D7AFB-DD53-4D4F-9404-D2F4B696591E}" type="slidenum">
              <a:rPr lang="en-US" smtClean="0"/>
              <a:t>13</a:t>
            </a:fld>
            <a:endParaRPr lang="en-US"/>
          </a:p>
        </p:txBody>
      </p:sp>
    </p:spTree>
    <p:extLst>
      <p:ext uri="{BB962C8B-B14F-4D97-AF65-F5344CB8AC3E}">
        <p14:creationId xmlns:p14="http://schemas.microsoft.com/office/powerpoint/2010/main" val="1506486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 #4</a:t>
            </a:r>
            <a:endParaRPr lang="en-US" dirty="0"/>
          </a:p>
        </p:txBody>
      </p:sp>
      <p:sp>
        <p:nvSpPr>
          <p:cNvPr id="3" name="Content Placeholder 2"/>
          <p:cNvSpPr>
            <a:spLocks noGrp="1"/>
          </p:cNvSpPr>
          <p:nvPr>
            <p:ph idx="1"/>
          </p:nvPr>
        </p:nvSpPr>
        <p:spPr/>
        <p:txBody>
          <a:bodyPr>
            <a:normAutofit/>
          </a:bodyPr>
          <a:lstStyle/>
          <a:p>
            <a:r>
              <a:rPr lang="en-US" sz="3200" dirty="0"/>
              <a:t>What is the difference between low level interfaces and high level interfaces? </a:t>
            </a:r>
            <a:endParaRPr lang="en-US" sz="3200" dirty="0" smtClean="0"/>
          </a:p>
          <a:p>
            <a:pPr lvl="1"/>
            <a:r>
              <a:rPr lang="en-US" sz="3200" dirty="0"/>
              <a:t>Low level deals with interactivity while high level deals with storage and scheduling </a:t>
            </a:r>
            <a:endParaRPr lang="en-US" sz="3200" dirty="0" smtClean="0"/>
          </a:p>
          <a:p>
            <a:pPr lvl="1"/>
            <a:r>
              <a:rPr lang="en-US" sz="3200" dirty="0">
                <a:solidFill>
                  <a:srgbClr val="FF0000"/>
                </a:solidFill>
              </a:rPr>
              <a:t>Low level deals with storage and scheduling while high level deals with interactivity </a:t>
            </a:r>
          </a:p>
        </p:txBody>
      </p:sp>
      <p:sp>
        <p:nvSpPr>
          <p:cNvPr id="6" name="Slide Number Placeholder 5"/>
          <p:cNvSpPr>
            <a:spLocks noGrp="1"/>
          </p:cNvSpPr>
          <p:nvPr>
            <p:ph type="sldNum" sz="quarter" idx="12"/>
          </p:nvPr>
        </p:nvSpPr>
        <p:spPr/>
        <p:txBody>
          <a:bodyPr/>
          <a:lstStyle/>
          <a:p>
            <a:fld id="{160D7AFB-DD53-4D4F-9404-D2F4B696591E}" type="slidenum">
              <a:rPr lang="en-US" smtClean="0"/>
              <a:t>14</a:t>
            </a:fld>
            <a:endParaRPr lang="en-US"/>
          </a:p>
        </p:txBody>
      </p:sp>
    </p:spTree>
    <p:extLst>
      <p:ext uri="{BB962C8B-B14F-4D97-AF65-F5344CB8AC3E}">
        <p14:creationId xmlns:p14="http://schemas.microsoft.com/office/powerpoint/2010/main" val="689432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 #5</a:t>
            </a:r>
            <a:endParaRPr lang="en-US" dirty="0"/>
          </a:p>
        </p:txBody>
      </p:sp>
      <p:sp>
        <p:nvSpPr>
          <p:cNvPr id="3" name="Content Placeholder 2"/>
          <p:cNvSpPr>
            <a:spLocks noGrp="1"/>
          </p:cNvSpPr>
          <p:nvPr>
            <p:ph idx="1"/>
          </p:nvPr>
        </p:nvSpPr>
        <p:spPr/>
        <p:txBody>
          <a:bodyPr>
            <a:normAutofit/>
          </a:bodyPr>
          <a:lstStyle/>
          <a:p>
            <a:r>
              <a:rPr lang="en-US" sz="3200" dirty="0"/>
              <a:t>Which of the following are problems to look out for when integrating your project with Hadoop? </a:t>
            </a:r>
            <a:endParaRPr lang="en-US" sz="3200" dirty="0" smtClean="0"/>
          </a:p>
          <a:p>
            <a:pPr lvl="1"/>
            <a:r>
              <a:rPr lang="en-US" sz="3200" dirty="0">
                <a:solidFill>
                  <a:srgbClr val="FF0000"/>
                </a:solidFill>
              </a:rPr>
              <a:t>Advanced </a:t>
            </a:r>
            <a:r>
              <a:rPr lang="en-US" sz="3200" dirty="0" err="1">
                <a:solidFill>
                  <a:srgbClr val="FF0000"/>
                </a:solidFill>
              </a:rPr>
              <a:t>Alogrithms</a:t>
            </a:r>
            <a:r>
              <a:rPr lang="en-US" sz="3200" dirty="0">
                <a:solidFill>
                  <a:srgbClr val="FF0000"/>
                </a:solidFill>
              </a:rPr>
              <a:t> </a:t>
            </a:r>
            <a:endParaRPr lang="en-US" sz="3200" dirty="0" smtClean="0">
              <a:solidFill>
                <a:srgbClr val="FF0000"/>
              </a:solidFill>
            </a:endParaRPr>
          </a:p>
          <a:p>
            <a:pPr lvl="1"/>
            <a:r>
              <a:rPr lang="en-US" sz="3200" dirty="0">
                <a:solidFill>
                  <a:srgbClr val="FF0000"/>
                </a:solidFill>
              </a:rPr>
              <a:t>Task Level Parallelism </a:t>
            </a:r>
            <a:endParaRPr lang="en-US" sz="3200" dirty="0" smtClean="0">
              <a:solidFill>
                <a:srgbClr val="FF0000"/>
              </a:solidFill>
            </a:endParaRPr>
          </a:p>
          <a:p>
            <a:pPr lvl="1"/>
            <a:r>
              <a:rPr lang="en-US" sz="3200" dirty="0"/>
              <a:t>Data Level Parallelism </a:t>
            </a:r>
            <a:endParaRPr lang="en-US" sz="3200" dirty="0" smtClean="0"/>
          </a:p>
          <a:p>
            <a:pPr lvl="1"/>
            <a:r>
              <a:rPr lang="en-US" sz="3200" dirty="0">
                <a:solidFill>
                  <a:srgbClr val="FF0000"/>
                </a:solidFill>
              </a:rPr>
              <a:t>Random Data Access </a:t>
            </a:r>
          </a:p>
        </p:txBody>
      </p:sp>
      <p:sp>
        <p:nvSpPr>
          <p:cNvPr id="6" name="Slide Number Placeholder 5"/>
          <p:cNvSpPr>
            <a:spLocks noGrp="1"/>
          </p:cNvSpPr>
          <p:nvPr>
            <p:ph type="sldNum" sz="quarter" idx="12"/>
          </p:nvPr>
        </p:nvSpPr>
        <p:spPr/>
        <p:txBody>
          <a:bodyPr/>
          <a:lstStyle/>
          <a:p>
            <a:fld id="{160D7AFB-DD53-4D4F-9404-D2F4B696591E}" type="slidenum">
              <a:rPr lang="en-US" smtClean="0"/>
              <a:t>15</a:t>
            </a:fld>
            <a:endParaRPr lang="en-US"/>
          </a:p>
        </p:txBody>
      </p:sp>
    </p:spTree>
    <p:extLst>
      <p:ext uri="{BB962C8B-B14F-4D97-AF65-F5344CB8AC3E}">
        <p14:creationId xmlns:p14="http://schemas.microsoft.com/office/powerpoint/2010/main" val="12357355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 #6</a:t>
            </a:r>
            <a:endParaRPr lang="en-US" dirty="0"/>
          </a:p>
        </p:txBody>
      </p:sp>
      <p:sp>
        <p:nvSpPr>
          <p:cNvPr id="3" name="Content Placeholder 2"/>
          <p:cNvSpPr>
            <a:spLocks noGrp="1"/>
          </p:cNvSpPr>
          <p:nvPr>
            <p:ph idx="1"/>
          </p:nvPr>
        </p:nvSpPr>
        <p:spPr/>
        <p:txBody>
          <a:bodyPr>
            <a:normAutofit/>
          </a:bodyPr>
          <a:lstStyle/>
          <a:p>
            <a:r>
              <a:rPr lang="en-US" sz="3200" dirty="0"/>
              <a:t>What is the purpose of YARN? </a:t>
            </a:r>
            <a:endParaRPr lang="en-US" sz="3200" dirty="0" smtClean="0"/>
          </a:p>
          <a:p>
            <a:pPr lvl="1"/>
            <a:r>
              <a:rPr lang="en-US" sz="3200" dirty="0">
                <a:solidFill>
                  <a:srgbClr val="FF0000"/>
                </a:solidFill>
              </a:rPr>
              <a:t>Allows various applications to run on the same Hadoop cluster. </a:t>
            </a:r>
            <a:endParaRPr lang="en-US" sz="3200" dirty="0" smtClean="0">
              <a:solidFill>
                <a:srgbClr val="FF0000"/>
              </a:solidFill>
            </a:endParaRPr>
          </a:p>
          <a:p>
            <a:pPr lvl="1"/>
            <a:r>
              <a:rPr lang="en-US" sz="3200" dirty="0"/>
              <a:t>Enables large scale data across clusters. </a:t>
            </a:r>
            <a:endParaRPr lang="en-US" sz="3200" dirty="0" smtClean="0"/>
          </a:p>
          <a:p>
            <a:pPr lvl="1"/>
            <a:r>
              <a:rPr lang="en-US" sz="3200" dirty="0"/>
              <a:t>Implementation of Map Reduce. </a:t>
            </a:r>
          </a:p>
        </p:txBody>
      </p:sp>
      <p:sp>
        <p:nvSpPr>
          <p:cNvPr id="6" name="Slide Number Placeholder 5"/>
          <p:cNvSpPr>
            <a:spLocks noGrp="1"/>
          </p:cNvSpPr>
          <p:nvPr>
            <p:ph type="sldNum" sz="quarter" idx="12"/>
          </p:nvPr>
        </p:nvSpPr>
        <p:spPr/>
        <p:txBody>
          <a:bodyPr/>
          <a:lstStyle/>
          <a:p>
            <a:fld id="{160D7AFB-DD53-4D4F-9404-D2F4B696591E}" type="slidenum">
              <a:rPr lang="en-US" smtClean="0"/>
              <a:t>16</a:t>
            </a:fld>
            <a:endParaRPr lang="en-US"/>
          </a:p>
        </p:txBody>
      </p:sp>
    </p:spTree>
    <p:extLst>
      <p:ext uri="{BB962C8B-B14F-4D97-AF65-F5344CB8AC3E}">
        <p14:creationId xmlns:p14="http://schemas.microsoft.com/office/powerpoint/2010/main" val="6923328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160D7AFB-DD53-4D4F-9404-D2F4B696591E}" type="slidenum">
              <a:rPr lang="en-US" smtClean="0"/>
              <a:t>2</a:t>
            </a:fld>
            <a:endParaRPr lang="en-US"/>
          </a:p>
        </p:txBody>
      </p:sp>
      <p:pic>
        <p:nvPicPr>
          <p:cNvPr id="10" name="Picture 9"/>
          <p:cNvPicPr>
            <a:picLocks noChangeAspect="1"/>
          </p:cNvPicPr>
          <p:nvPr/>
        </p:nvPicPr>
        <p:blipFill>
          <a:blip r:embed="rId2"/>
          <a:stretch>
            <a:fillRect/>
          </a:stretch>
        </p:blipFill>
        <p:spPr>
          <a:xfrm>
            <a:off x="8890782" y="1617883"/>
            <a:ext cx="3046681" cy="2978675"/>
          </a:xfrm>
          <a:prstGeom prst="rect">
            <a:avLst/>
          </a:prstGeom>
        </p:spPr>
      </p:pic>
      <p:sp>
        <p:nvSpPr>
          <p:cNvPr id="13" name="TextBox 12"/>
          <p:cNvSpPr txBox="1"/>
          <p:nvPr/>
        </p:nvSpPr>
        <p:spPr>
          <a:xfrm>
            <a:off x="8931018" y="1306731"/>
            <a:ext cx="3000886" cy="369332"/>
          </a:xfrm>
          <a:prstGeom prst="rect">
            <a:avLst/>
          </a:prstGeom>
          <a:noFill/>
        </p:spPr>
        <p:txBody>
          <a:bodyPr wrap="none" rtlCol="0">
            <a:spAutoFit/>
          </a:bodyPr>
          <a:lstStyle/>
          <a:p>
            <a:r>
              <a:rPr lang="en-US" b="1" dirty="0" smtClean="0"/>
              <a:t>Data Volume vs. Moore’s Law</a:t>
            </a:r>
            <a:endParaRPr lang="en-US" b="1" dirty="0"/>
          </a:p>
        </p:txBody>
      </p:sp>
      <p:sp>
        <p:nvSpPr>
          <p:cNvPr id="7" name="Rectangle 6"/>
          <p:cNvSpPr/>
          <p:nvPr/>
        </p:nvSpPr>
        <p:spPr>
          <a:xfrm>
            <a:off x="768826" y="1027906"/>
            <a:ext cx="8271803" cy="3539430"/>
          </a:xfrm>
          <a:prstGeom prst="rect">
            <a:avLst/>
          </a:prstGeom>
        </p:spPr>
        <p:txBody>
          <a:bodyPr wrap="square">
            <a:spAutoFit/>
          </a:bodyPr>
          <a:lstStyle/>
          <a:p>
            <a:pPr algn="ctr"/>
            <a:r>
              <a:rPr lang="en-US" sz="4400" b="1" dirty="0">
                <a:solidFill>
                  <a:srgbClr val="C00000"/>
                </a:solidFill>
              </a:rPr>
              <a:t>Houston, we have a problem!</a:t>
            </a:r>
            <a:endParaRPr lang="en-US" sz="4400" dirty="0"/>
          </a:p>
          <a:p>
            <a:pPr algn="ctr"/>
            <a:endParaRPr lang="en-US" dirty="0" smtClean="0"/>
          </a:p>
          <a:p>
            <a:pPr algn="ctr"/>
            <a:r>
              <a:rPr lang="en-US" dirty="0" smtClean="0"/>
              <a:t>IDC </a:t>
            </a:r>
            <a:r>
              <a:rPr lang="en-US" dirty="0"/>
              <a:t>says Digital Universe will be 35 </a:t>
            </a:r>
            <a:r>
              <a:rPr lang="en-US" dirty="0" err="1"/>
              <a:t>Zettabytes</a:t>
            </a:r>
            <a:r>
              <a:rPr lang="en-US" dirty="0"/>
              <a:t> by 2020.</a:t>
            </a:r>
          </a:p>
          <a:p>
            <a:pPr algn="ctr"/>
            <a:r>
              <a:rPr lang="en-US" dirty="0"/>
              <a:t>1 </a:t>
            </a:r>
            <a:r>
              <a:rPr lang="en-US" dirty="0" err="1"/>
              <a:t>Zettabyte</a:t>
            </a:r>
            <a:r>
              <a:rPr lang="en-US" dirty="0"/>
              <a:t> = 1,000,000,000,000,000,000,000 bytes or 1 billion </a:t>
            </a:r>
            <a:r>
              <a:rPr lang="en-US" dirty="0" err="1" smtClean="0"/>
              <a:t>terrabytes</a:t>
            </a:r>
            <a:endParaRPr lang="en-US" dirty="0" smtClean="0"/>
          </a:p>
          <a:p>
            <a:pPr algn="ctr"/>
            <a:r>
              <a:rPr lang="en-US" dirty="0" smtClean="0"/>
              <a:t>1 Yottabyte = 10</a:t>
            </a:r>
            <a:r>
              <a:rPr lang="en-US" baseline="30000" dirty="0" smtClean="0"/>
              <a:t>24</a:t>
            </a:r>
            <a:r>
              <a:rPr lang="en-US" dirty="0" smtClean="0"/>
              <a:t> bytes</a:t>
            </a:r>
          </a:p>
          <a:p>
            <a:pPr algn="ctr"/>
            <a:endParaRPr lang="en-US" dirty="0"/>
          </a:p>
          <a:p>
            <a:r>
              <a:rPr lang="is-IS" dirty="0"/>
              <a:t>1000 MB = 1 GB</a:t>
            </a:r>
          </a:p>
          <a:p>
            <a:r>
              <a:rPr lang="is-IS" dirty="0"/>
              <a:t>1000 GB = 1 </a:t>
            </a:r>
            <a:r>
              <a:rPr lang="is-IS" dirty="0" smtClean="0"/>
              <a:t>TB</a:t>
            </a:r>
          </a:p>
          <a:p>
            <a:r>
              <a:rPr lang="is-IS" dirty="0" smtClean="0"/>
              <a:t>1000 TB = 1 PB</a:t>
            </a:r>
          </a:p>
          <a:p>
            <a:endParaRPr lang="is-IS" dirty="0"/>
          </a:p>
          <a:p>
            <a:pPr algn="ctr"/>
            <a:endParaRPr lang="en-US" dirty="0"/>
          </a:p>
        </p:txBody>
      </p:sp>
      <p:sp>
        <p:nvSpPr>
          <p:cNvPr id="15" name="Rectangle 14"/>
          <p:cNvSpPr/>
          <p:nvPr/>
        </p:nvSpPr>
        <p:spPr>
          <a:xfrm>
            <a:off x="759656" y="3956938"/>
            <a:ext cx="10227214" cy="830997"/>
          </a:xfrm>
          <a:prstGeom prst="rect">
            <a:avLst/>
          </a:prstGeom>
        </p:spPr>
        <p:txBody>
          <a:bodyPr wrap="square">
            <a:spAutoFit/>
          </a:bodyPr>
          <a:lstStyle/>
          <a:p>
            <a:r>
              <a:rPr lang="en-US" sz="2800" b="1" dirty="0" smtClean="0">
                <a:latin typeface="Times New Roman" panose="02020603050405020304" pitchFamily="18" charset="0"/>
                <a:cs typeface="Times New Roman" panose="02020603050405020304" pitchFamily="18" charset="0"/>
              </a:rPr>
              <a:t>“Data is the new gold”</a:t>
            </a:r>
          </a:p>
          <a:p>
            <a:r>
              <a:rPr lang="en-US" sz="2000" dirty="0" smtClean="0">
                <a:latin typeface="Times New Roman" panose="02020603050405020304" pitchFamily="18" charset="0"/>
                <a:cs typeface="Times New Roman" panose="02020603050405020304" pitchFamily="18" charset="0"/>
              </a:rPr>
              <a:t>(Open Data Initiative, European Commission. aim at opening up Public Sector Information)</a:t>
            </a:r>
            <a:endParaRPr lang="en-US" sz="2000" dirty="0">
              <a:latin typeface="Times New Roman" panose="02020603050405020304" pitchFamily="18" charset="0"/>
              <a:cs typeface="Times New Roman" panose="02020603050405020304" pitchFamily="18" charset="0"/>
            </a:endParaRPr>
          </a:p>
        </p:txBody>
      </p:sp>
      <p:pic>
        <p:nvPicPr>
          <p:cNvPr id="17" name="Picture 16"/>
          <p:cNvPicPr>
            <a:picLocks noChangeAspect="1"/>
          </p:cNvPicPr>
          <p:nvPr/>
        </p:nvPicPr>
        <p:blipFill>
          <a:blip r:embed="rId3"/>
          <a:stretch>
            <a:fillRect/>
          </a:stretch>
        </p:blipFill>
        <p:spPr>
          <a:xfrm>
            <a:off x="757896" y="5121044"/>
            <a:ext cx="2482182" cy="914842"/>
          </a:xfrm>
          <a:prstGeom prst="rect">
            <a:avLst/>
          </a:prstGeom>
        </p:spPr>
      </p:pic>
      <p:pic>
        <p:nvPicPr>
          <p:cNvPr id="18" name="Picture 17"/>
          <p:cNvPicPr>
            <a:picLocks noChangeAspect="1"/>
          </p:cNvPicPr>
          <p:nvPr/>
        </p:nvPicPr>
        <p:blipFill>
          <a:blip r:embed="rId4"/>
          <a:stretch>
            <a:fillRect/>
          </a:stretch>
        </p:blipFill>
        <p:spPr>
          <a:xfrm>
            <a:off x="3794637" y="5022379"/>
            <a:ext cx="2020045" cy="1091577"/>
          </a:xfrm>
          <a:prstGeom prst="rect">
            <a:avLst/>
          </a:prstGeom>
        </p:spPr>
      </p:pic>
      <p:pic>
        <p:nvPicPr>
          <p:cNvPr id="19" name="Picture 18"/>
          <p:cNvPicPr>
            <a:picLocks noChangeAspect="1"/>
          </p:cNvPicPr>
          <p:nvPr/>
        </p:nvPicPr>
        <p:blipFill>
          <a:blip r:embed="rId5"/>
          <a:stretch>
            <a:fillRect/>
          </a:stretch>
        </p:blipFill>
        <p:spPr>
          <a:xfrm>
            <a:off x="5877288" y="4765050"/>
            <a:ext cx="2439799" cy="1372387"/>
          </a:xfrm>
          <a:prstGeom prst="rect">
            <a:avLst/>
          </a:prstGeom>
        </p:spPr>
      </p:pic>
      <p:sp>
        <p:nvSpPr>
          <p:cNvPr id="22" name="Title 21"/>
          <p:cNvSpPr>
            <a:spLocks noGrp="1"/>
          </p:cNvSpPr>
          <p:nvPr>
            <p:ph type="title"/>
          </p:nvPr>
        </p:nvSpPr>
        <p:spPr>
          <a:xfrm>
            <a:off x="838200" y="0"/>
            <a:ext cx="10515600" cy="1325563"/>
          </a:xfrm>
        </p:spPr>
        <p:txBody>
          <a:bodyPr/>
          <a:lstStyle/>
          <a:p>
            <a:r>
              <a:rPr lang="en-US" dirty="0" smtClean="0"/>
              <a:t>Big Data: Double Edged Sword</a:t>
            </a:r>
            <a:endParaRPr lang="en-US" dirty="0"/>
          </a:p>
        </p:txBody>
      </p:sp>
    </p:spTree>
    <p:extLst>
      <p:ext uri="{BB962C8B-B14F-4D97-AF65-F5344CB8AC3E}">
        <p14:creationId xmlns:p14="http://schemas.microsoft.com/office/powerpoint/2010/main" val="15219455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HDD Technology and Advantage of Parallelism</a:t>
            </a:r>
            <a:endParaRPr lang="en-US" dirty="0"/>
          </a:p>
        </p:txBody>
      </p:sp>
      <p:sp>
        <p:nvSpPr>
          <p:cNvPr id="3" name="Content Placeholder 2"/>
          <p:cNvSpPr>
            <a:spLocks noGrp="1"/>
          </p:cNvSpPr>
          <p:nvPr>
            <p:ph idx="1"/>
          </p:nvPr>
        </p:nvSpPr>
        <p:spPr/>
        <p:txBody>
          <a:bodyPr>
            <a:normAutofit fontScale="92500"/>
          </a:bodyPr>
          <a:lstStyle/>
          <a:p>
            <a:pPr algn="ctr"/>
            <a:r>
              <a:rPr lang="en-US" sz="2800" b="1" dirty="0" smtClean="0">
                <a:solidFill>
                  <a:srgbClr val="C00000"/>
                </a:solidFill>
              </a:rPr>
              <a:t>HDD size is improving faster than the transfer rate</a:t>
            </a:r>
          </a:p>
          <a:p>
            <a:endParaRPr lang="en-US" sz="2400" dirty="0" smtClean="0"/>
          </a:p>
          <a:p>
            <a:r>
              <a:rPr lang="en-US" sz="2400" dirty="0" smtClean="0"/>
              <a:t>Typically in 90’s a drive would be of 1GB HDD and transfer speed would be </a:t>
            </a:r>
            <a:r>
              <a:rPr lang="en-US" sz="2400" b="1" dirty="0" smtClean="0"/>
              <a:t>4.5 MB/s</a:t>
            </a:r>
          </a:p>
          <a:p>
            <a:r>
              <a:rPr lang="en-US" sz="2400" b="1" dirty="0" smtClean="0"/>
              <a:t>Time taken to read the drive = total disk / speed = 1000/4.5 ~ 222 sec. ~ 4 mins</a:t>
            </a:r>
          </a:p>
          <a:p>
            <a:endParaRPr lang="en-US" sz="2400" dirty="0" smtClean="0"/>
          </a:p>
          <a:p>
            <a:r>
              <a:rPr lang="en-US" sz="2400" dirty="0" smtClean="0"/>
              <a:t>Typical scenarios nowadays is </a:t>
            </a:r>
            <a:r>
              <a:rPr lang="en-US" sz="2400" b="1" dirty="0" smtClean="0"/>
              <a:t>1TB</a:t>
            </a:r>
            <a:r>
              <a:rPr lang="en-US" sz="2400" dirty="0" smtClean="0"/>
              <a:t> disk and transfer speed of </a:t>
            </a:r>
            <a:r>
              <a:rPr lang="en-US" sz="2400" b="1" dirty="0" smtClean="0"/>
              <a:t>100MB/s</a:t>
            </a:r>
          </a:p>
          <a:p>
            <a:r>
              <a:rPr lang="en-US" sz="2400" b="1" dirty="0"/>
              <a:t>T</a:t>
            </a:r>
            <a:r>
              <a:rPr lang="en-US" sz="2400" b="1" dirty="0" smtClean="0"/>
              <a:t>ime takes to read the drive = 1,000,000/100 ~ 10,000 Sec. ~ </a:t>
            </a:r>
            <a:r>
              <a:rPr lang="en-US" sz="2400" b="1" u="sng" dirty="0" smtClean="0"/>
              <a:t>166 mins </a:t>
            </a:r>
            <a:r>
              <a:rPr lang="en-US" sz="2400" b="1" dirty="0" smtClean="0"/>
              <a:t>= 2.8hrs</a:t>
            </a:r>
          </a:p>
          <a:p>
            <a:endParaRPr lang="en-US" sz="2400" dirty="0" smtClean="0"/>
          </a:p>
          <a:p>
            <a:r>
              <a:rPr lang="en-US" sz="2400" dirty="0" smtClean="0"/>
              <a:t>Suppose that the </a:t>
            </a:r>
            <a:r>
              <a:rPr lang="en-US" sz="2400" b="1" dirty="0" smtClean="0"/>
              <a:t>1TB</a:t>
            </a:r>
            <a:r>
              <a:rPr lang="en-US" sz="2400" dirty="0" smtClean="0"/>
              <a:t> data is distributed over </a:t>
            </a:r>
            <a:r>
              <a:rPr lang="en-US" sz="2400" b="1" dirty="0" smtClean="0"/>
              <a:t>50 nodes</a:t>
            </a:r>
            <a:r>
              <a:rPr lang="en-US" sz="2400" dirty="0" smtClean="0"/>
              <a:t> on a cluster with </a:t>
            </a:r>
            <a:r>
              <a:rPr lang="en-US" sz="2400" b="1" dirty="0" smtClean="0"/>
              <a:t>1/50</a:t>
            </a:r>
            <a:r>
              <a:rPr lang="en-US" sz="2400" b="1" baseline="30000" dirty="0" smtClean="0"/>
              <a:t>th</a:t>
            </a:r>
            <a:r>
              <a:rPr lang="en-US" sz="2400" dirty="0" smtClean="0"/>
              <a:t> of the data on each node then </a:t>
            </a:r>
            <a:r>
              <a:rPr lang="en-US" sz="2400" b="1" dirty="0" smtClean="0"/>
              <a:t>Read time will be 166 mins / 50 which is close to ~ 3.5 min</a:t>
            </a:r>
          </a:p>
        </p:txBody>
      </p:sp>
      <p:sp>
        <p:nvSpPr>
          <p:cNvPr id="6" name="Slide Number Placeholder 5"/>
          <p:cNvSpPr>
            <a:spLocks noGrp="1"/>
          </p:cNvSpPr>
          <p:nvPr>
            <p:ph type="sldNum" sz="quarter" idx="12"/>
          </p:nvPr>
        </p:nvSpPr>
        <p:spPr/>
        <p:txBody>
          <a:bodyPr/>
          <a:lstStyle/>
          <a:p>
            <a:fld id="{160D7AFB-DD53-4D4F-9404-D2F4B696591E}" type="slidenum">
              <a:rPr lang="en-US" smtClean="0"/>
              <a:t>3</a:t>
            </a:fld>
            <a:endParaRPr lang="en-US"/>
          </a:p>
        </p:txBody>
      </p:sp>
    </p:spTree>
    <p:extLst>
      <p:ext uri="{BB962C8B-B14F-4D97-AF65-F5344CB8AC3E}">
        <p14:creationId xmlns:p14="http://schemas.microsoft.com/office/powerpoint/2010/main" val="18961865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0976" y="1181100"/>
            <a:ext cx="5584058" cy="5095875"/>
          </a:xfrm>
        </p:spPr>
        <p:txBody>
          <a:bodyPr>
            <a:normAutofit lnSpcReduction="10000"/>
          </a:bodyPr>
          <a:lstStyle/>
          <a:p>
            <a:r>
              <a:rPr lang="en-US" sz="2800" dirty="0"/>
              <a:t>Two key components of HDFS </a:t>
            </a:r>
          </a:p>
          <a:p>
            <a:pPr marL="91440" lvl="1" indent="-91440">
              <a:spcBef>
                <a:spcPts val="1200"/>
              </a:spcBef>
              <a:spcAft>
                <a:spcPts val="200"/>
              </a:spcAft>
              <a:buSzPct val="100000"/>
              <a:buFont typeface="Calibri" panose="020F0502020204030204" pitchFamily="34" charset="0"/>
              <a:buChar char=" "/>
            </a:pPr>
            <a:r>
              <a:rPr lang="en-US" sz="2800" dirty="0" smtClean="0"/>
              <a:t>1) </a:t>
            </a:r>
            <a:r>
              <a:rPr lang="en-US" sz="2800" dirty="0" err="1"/>
              <a:t>NameNode</a:t>
            </a:r>
            <a:r>
              <a:rPr lang="en-US" sz="2800" dirty="0"/>
              <a:t> for metadata </a:t>
            </a:r>
            <a:r>
              <a:rPr lang="mr-IN" sz="2800" dirty="0"/>
              <a:t>–</a:t>
            </a:r>
            <a:r>
              <a:rPr lang="en-US" sz="2800" dirty="0"/>
              <a:t> Meta data (Usually One per cluster)</a:t>
            </a:r>
          </a:p>
          <a:p>
            <a:pPr lvl="1">
              <a:buFont typeface="Wingdings" charset="2"/>
              <a:buChar char="v"/>
            </a:pPr>
            <a:r>
              <a:rPr lang="en-US" dirty="0" smtClean="0"/>
              <a:t> Coordinates operations</a:t>
            </a:r>
          </a:p>
          <a:p>
            <a:pPr lvl="1">
              <a:buFont typeface="Wingdings" charset="2"/>
              <a:buChar char="v"/>
            </a:pPr>
            <a:r>
              <a:rPr lang="en-US" dirty="0" smtClean="0"/>
              <a:t> Keeps </a:t>
            </a:r>
            <a:r>
              <a:rPr lang="en-US" dirty="0"/>
              <a:t>track of file name, location in directory, </a:t>
            </a:r>
            <a:r>
              <a:rPr lang="en-US" dirty="0" smtClean="0"/>
              <a:t>etc.</a:t>
            </a:r>
          </a:p>
          <a:p>
            <a:endParaRPr lang="en-US" sz="2800" dirty="0" smtClean="0"/>
          </a:p>
          <a:p>
            <a:r>
              <a:rPr lang="en-US" sz="2800" dirty="0" smtClean="0"/>
              <a:t>2) </a:t>
            </a:r>
            <a:r>
              <a:rPr lang="en-US" sz="2800" dirty="0" err="1" smtClean="0"/>
              <a:t>DataNode</a:t>
            </a:r>
            <a:r>
              <a:rPr lang="en-US" sz="2800" dirty="0" smtClean="0"/>
              <a:t> for block storage (</a:t>
            </a:r>
            <a:r>
              <a:rPr lang="en-US" sz="2600" dirty="0" smtClean="0"/>
              <a:t>Usually One per server)</a:t>
            </a:r>
          </a:p>
          <a:p>
            <a:pPr>
              <a:buFont typeface="Wingdings" charset="2"/>
              <a:buChar char="v"/>
            </a:pPr>
            <a:r>
              <a:rPr lang="en-US" sz="1800" dirty="0"/>
              <a:t> </a:t>
            </a:r>
            <a:r>
              <a:rPr lang="en-US" sz="1800" dirty="0" err="1"/>
              <a:t>DataNode</a:t>
            </a:r>
            <a:r>
              <a:rPr lang="en-US" sz="1800" dirty="0"/>
              <a:t> stores file blocks </a:t>
            </a:r>
          </a:p>
          <a:p>
            <a:pPr>
              <a:buFont typeface="Wingdings" charset="2"/>
              <a:buChar char="v"/>
            </a:pPr>
            <a:r>
              <a:rPr lang="en-US" sz="1800" dirty="0" smtClean="0"/>
              <a:t> Listens </a:t>
            </a:r>
            <a:r>
              <a:rPr lang="en-US" sz="1800" dirty="0"/>
              <a:t>to </a:t>
            </a:r>
            <a:r>
              <a:rPr lang="en-US" sz="1800" dirty="0" err="1"/>
              <a:t>NameNode</a:t>
            </a:r>
            <a:r>
              <a:rPr lang="en-US" sz="1800" dirty="0"/>
              <a:t> for block creation, deletion, replication  </a:t>
            </a:r>
            <a:r>
              <a:rPr lang="en-US" sz="2600" dirty="0"/>
              <a:t/>
            </a:r>
            <a:br>
              <a:rPr lang="en-US" sz="2600" dirty="0"/>
            </a:br>
            <a:endParaRPr lang="en-US" sz="2600" dirty="0"/>
          </a:p>
        </p:txBody>
      </p:sp>
      <p:sp>
        <p:nvSpPr>
          <p:cNvPr id="6" name="Slide Number Placeholder 5"/>
          <p:cNvSpPr>
            <a:spLocks noGrp="1"/>
          </p:cNvSpPr>
          <p:nvPr>
            <p:ph type="sldNum" sz="quarter" idx="12"/>
          </p:nvPr>
        </p:nvSpPr>
        <p:spPr/>
        <p:txBody>
          <a:bodyPr/>
          <a:lstStyle/>
          <a:p>
            <a:fld id="{160D7AFB-DD53-4D4F-9404-D2F4B696591E}" type="slidenum">
              <a:rPr lang="en-US" smtClean="0"/>
              <a:t>4</a:t>
            </a:fld>
            <a:endParaRPr lang="en-US"/>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65033" y="1181100"/>
            <a:ext cx="6236467" cy="3137682"/>
          </a:xfrm>
          <a:prstGeom prst="rect">
            <a:avLst/>
          </a:prstGeom>
        </p:spPr>
      </p:pic>
      <p:sp>
        <p:nvSpPr>
          <p:cNvPr id="8" name="Title 1"/>
          <p:cNvSpPr>
            <a:spLocks noGrp="1"/>
          </p:cNvSpPr>
          <p:nvPr>
            <p:ph type="title"/>
          </p:nvPr>
        </p:nvSpPr>
        <p:spPr>
          <a:xfrm>
            <a:off x="180975" y="134204"/>
            <a:ext cx="11820525" cy="799246"/>
          </a:xfrm>
        </p:spPr>
        <p:txBody>
          <a:bodyPr/>
          <a:lstStyle/>
          <a:p>
            <a:r>
              <a:rPr lang="en-US" dirty="0" smtClean="0"/>
              <a:t>HDFS Structure</a:t>
            </a:r>
            <a:endParaRPr lang="en-US" dirty="0"/>
          </a:p>
        </p:txBody>
      </p:sp>
    </p:spTree>
    <p:extLst>
      <p:ext uri="{BB962C8B-B14F-4D97-AF65-F5344CB8AC3E}">
        <p14:creationId xmlns:p14="http://schemas.microsoft.com/office/powerpoint/2010/main" val="7428577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Hadoop Structure</a:t>
            </a:r>
            <a:endParaRPr lang="en-US" dirty="0"/>
          </a:p>
        </p:txBody>
      </p:sp>
      <p:sp>
        <p:nvSpPr>
          <p:cNvPr id="3" name="Content Placeholder 2"/>
          <p:cNvSpPr>
            <a:spLocks noGrp="1"/>
          </p:cNvSpPr>
          <p:nvPr>
            <p:ph idx="1"/>
          </p:nvPr>
        </p:nvSpPr>
        <p:spPr/>
        <p:txBody>
          <a:bodyPr/>
          <a:lstStyle/>
          <a:p>
            <a:r>
              <a:rPr lang="en-US" dirty="0"/>
              <a:t>HDFS = Hadoop Distributed File System</a:t>
            </a:r>
          </a:p>
          <a:p>
            <a:r>
              <a:rPr lang="en-US" dirty="0"/>
              <a:t>YARN </a:t>
            </a:r>
            <a:r>
              <a:rPr lang="en-US" dirty="0"/>
              <a:t>= </a:t>
            </a:r>
            <a:r>
              <a:rPr lang="en-US" dirty="0"/>
              <a:t>Resource Manager for </a:t>
            </a:r>
            <a:r>
              <a:rPr lang="en-US" dirty="0"/>
              <a:t>Hadoop</a:t>
            </a:r>
          </a:p>
          <a:p>
            <a:r>
              <a:rPr lang="en-US" dirty="0"/>
              <a:t>MapReduce </a:t>
            </a:r>
            <a:r>
              <a:rPr lang="en-US" dirty="0"/>
              <a:t>= </a:t>
            </a:r>
            <a:r>
              <a:rPr lang="en-US" dirty="0"/>
              <a:t>Programming </a:t>
            </a:r>
            <a:r>
              <a:rPr lang="en-US" dirty="0"/>
              <a:t>Model</a:t>
            </a:r>
          </a:p>
          <a:p>
            <a:r>
              <a:rPr lang="en-US" dirty="0"/>
              <a:t>Pig = dataflow scripting (created at Yahoo)</a:t>
            </a:r>
          </a:p>
          <a:p>
            <a:r>
              <a:rPr lang="en-US" dirty="0"/>
              <a:t>Hive = SQL </a:t>
            </a:r>
            <a:r>
              <a:rPr lang="mr-IN" dirty="0"/>
              <a:t>–</a:t>
            </a:r>
            <a:r>
              <a:rPr lang="en-US" dirty="0"/>
              <a:t> like queries (created at Facebook)</a:t>
            </a:r>
          </a:p>
          <a:p>
            <a:r>
              <a:rPr lang="en-US" dirty="0" err="1"/>
              <a:t>Giraph</a:t>
            </a:r>
            <a:r>
              <a:rPr lang="en-US" dirty="0"/>
              <a:t> </a:t>
            </a:r>
            <a:r>
              <a:rPr lang="en-US" dirty="0"/>
              <a:t>= specialized </a:t>
            </a:r>
            <a:r>
              <a:rPr lang="en-US" dirty="0"/>
              <a:t>models for graph </a:t>
            </a:r>
            <a:r>
              <a:rPr lang="en-US" dirty="0"/>
              <a:t>processing</a:t>
            </a:r>
          </a:p>
          <a:p>
            <a:r>
              <a:rPr lang="en-US" dirty="0"/>
              <a:t>Spark, Storm, </a:t>
            </a:r>
            <a:r>
              <a:rPr lang="en-US" dirty="0" err="1"/>
              <a:t>Flink</a:t>
            </a:r>
            <a:r>
              <a:rPr lang="en-US" dirty="0"/>
              <a:t> = </a:t>
            </a:r>
            <a:r>
              <a:rPr lang="en-US" dirty="0"/>
              <a:t>Real-time and in-memory processing </a:t>
            </a:r>
          </a:p>
          <a:p>
            <a:r>
              <a:rPr lang="en-US" dirty="0" smtClean="0"/>
              <a:t>Zookeeper = </a:t>
            </a:r>
            <a:r>
              <a:rPr lang="en-US" dirty="0"/>
              <a:t>for management</a:t>
            </a:r>
            <a:endParaRPr lang="en-US" b="1" dirty="0">
              <a:solidFill>
                <a:srgbClr val="C00000"/>
              </a:solidFill>
            </a:endParaRPr>
          </a:p>
          <a:p>
            <a:endParaRPr lang="en-US" dirty="0" smtClean="0"/>
          </a:p>
          <a:p>
            <a:endParaRPr lang="en-US" dirty="0"/>
          </a:p>
        </p:txBody>
      </p:sp>
    </p:spTree>
    <p:extLst>
      <p:ext uri="{BB962C8B-B14F-4D97-AF65-F5344CB8AC3E}">
        <p14:creationId xmlns:p14="http://schemas.microsoft.com/office/powerpoint/2010/main" val="17225441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 # 1</a:t>
            </a:r>
            <a:endParaRPr lang="en-US" dirty="0"/>
          </a:p>
        </p:txBody>
      </p:sp>
      <p:sp>
        <p:nvSpPr>
          <p:cNvPr id="3" name="Content Placeholder 2"/>
          <p:cNvSpPr>
            <a:spLocks noGrp="1"/>
          </p:cNvSpPr>
          <p:nvPr>
            <p:ph idx="1"/>
          </p:nvPr>
        </p:nvSpPr>
        <p:spPr/>
        <p:txBody>
          <a:bodyPr>
            <a:normAutofit lnSpcReduction="10000"/>
          </a:bodyPr>
          <a:lstStyle/>
          <a:p>
            <a:pPr lvl="0"/>
            <a:r>
              <a:rPr lang="en-US" sz="2400" b="1" dirty="0"/>
              <a:t>Amazon has been collecting review data for a particular product. They have realized that almost 90% of the reviews were mostly a 5/5 rating. However, of the 90%, they realized that 50% of them were customers who did not have proof of purchase or customers who did not post serious reviews about the product. Of the following, which is true about the review data collected in this situation?</a:t>
            </a:r>
          </a:p>
          <a:p>
            <a:pPr lvl="2"/>
            <a:endParaRPr lang="en-US" sz="2000" dirty="0" smtClean="0"/>
          </a:p>
          <a:p>
            <a:pPr lvl="2"/>
            <a:r>
              <a:rPr lang="en-US" sz="2000" dirty="0" smtClean="0"/>
              <a:t>High </a:t>
            </a:r>
            <a:r>
              <a:rPr lang="en-US" sz="2000" dirty="0"/>
              <a:t>Volume</a:t>
            </a:r>
          </a:p>
          <a:p>
            <a:pPr lvl="2"/>
            <a:r>
              <a:rPr lang="en-US" sz="2000" dirty="0"/>
              <a:t>High Valence</a:t>
            </a:r>
          </a:p>
          <a:p>
            <a:pPr lvl="2"/>
            <a:r>
              <a:rPr lang="en-US" sz="2000" dirty="0"/>
              <a:t>High Veracity</a:t>
            </a:r>
          </a:p>
          <a:p>
            <a:pPr lvl="2"/>
            <a:r>
              <a:rPr lang="en-US" sz="2000" dirty="0"/>
              <a:t>Low Valence</a:t>
            </a:r>
          </a:p>
          <a:p>
            <a:pPr lvl="2"/>
            <a:r>
              <a:rPr lang="en-US" sz="2000" dirty="0">
                <a:solidFill>
                  <a:srgbClr val="FF0000"/>
                </a:solidFill>
              </a:rPr>
              <a:t>Low Veracity</a:t>
            </a:r>
          </a:p>
          <a:p>
            <a:pPr lvl="2"/>
            <a:r>
              <a:rPr lang="en-US" sz="2000" dirty="0"/>
              <a:t>Low Volume</a:t>
            </a:r>
          </a:p>
          <a:p>
            <a:endParaRPr lang="en-US" dirty="0"/>
          </a:p>
        </p:txBody>
      </p:sp>
      <p:sp>
        <p:nvSpPr>
          <p:cNvPr id="6" name="Slide Number Placeholder 5"/>
          <p:cNvSpPr>
            <a:spLocks noGrp="1"/>
          </p:cNvSpPr>
          <p:nvPr>
            <p:ph type="sldNum" sz="quarter" idx="12"/>
          </p:nvPr>
        </p:nvSpPr>
        <p:spPr/>
        <p:txBody>
          <a:bodyPr/>
          <a:lstStyle/>
          <a:p>
            <a:fld id="{160D7AFB-DD53-4D4F-9404-D2F4B696591E}" type="slidenum">
              <a:rPr lang="en-US" smtClean="0"/>
              <a:t>6</a:t>
            </a:fld>
            <a:endParaRPr lang="en-US"/>
          </a:p>
        </p:txBody>
      </p:sp>
    </p:spTree>
    <p:extLst>
      <p:ext uri="{BB962C8B-B14F-4D97-AF65-F5344CB8AC3E}">
        <p14:creationId xmlns:p14="http://schemas.microsoft.com/office/powerpoint/2010/main" val="546818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 #2</a:t>
            </a:r>
            <a:endParaRPr lang="en-US" dirty="0"/>
          </a:p>
        </p:txBody>
      </p:sp>
      <p:sp>
        <p:nvSpPr>
          <p:cNvPr id="3" name="Content Placeholder 2"/>
          <p:cNvSpPr>
            <a:spLocks noGrp="1"/>
          </p:cNvSpPr>
          <p:nvPr>
            <p:ph idx="1"/>
          </p:nvPr>
        </p:nvSpPr>
        <p:spPr/>
        <p:txBody>
          <a:bodyPr/>
          <a:lstStyle/>
          <a:p>
            <a:pPr lvl="0"/>
            <a:r>
              <a:rPr lang="en-US" sz="2400" b="1" dirty="0"/>
              <a:t>As mentioned in the class, what are the challenges to data with a high valence?</a:t>
            </a:r>
          </a:p>
          <a:p>
            <a:pPr lvl="1"/>
            <a:endParaRPr lang="en-US" sz="2400" dirty="0" smtClean="0"/>
          </a:p>
          <a:p>
            <a:pPr lvl="2"/>
            <a:r>
              <a:rPr lang="en-US" sz="2000" dirty="0" smtClean="0">
                <a:solidFill>
                  <a:srgbClr val="FF0000"/>
                </a:solidFill>
              </a:rPr>
              <a:t>Complex </a:t>
            </a:r>
            <a:r>
              <a:rPr lang="en-US" sz="2000" dirty="0">
                <a:solidFill>
                  <a:srgbClr val="FF0000"/>
                </a:solidFill>
              </a:rPr>
              <a:t>data exploration algorithms</a:t>
            </a:r>
          </a:p>
          <a:p>
            <a:pPr lvl="2"/>
            <a:r>
              <a:rPr lang="en-US" sz="2000" dirty="0"/>
              <a:t>Difficult integrate</a:t>
            </a:r>
          </a:p>
          <a:p>
            <a:pPr lvl="2"/>
            <a:r>
              <a:rPr lang="en-US" sz="2000" dirty="0"/>
              <a:t>Reliability of Data</a:t>
            </a:r>
          </a:p>
          <a:p>
            <a:endParaRPr lang="en-US" dirty="0"/>
          </a:p>
        </p:txBody>
      </p:sp>
      <p:sp>
        <p:nvSpPr>
          <p:cNvPr id="6" name="Slide Number Placeholder 5"/>
          <p:cNvSpPr>
            <a:spLocks noGrp="1"/>
          </p:cNvSpPr>
          <p:nvPr>
            <p:ph type="sldNum" sz="quarter" idx="12"/>
          </p:nvPr>
        </p:nvSpPr>
        <p:spPr/>
        <p:txBody>
          <a:bodyPr/>
          <a:lstStyle/>
          <a:p>
            <a:fld id="{160D7AFB-DD53-4D4F-9404-D2F4B696591E}" type="slidenum">
              <a:rPr lang="en-US" smtClean="0"/>
              <a:t>7</a:t>
            </a:fld>
            <a:endParaRPr lang="en-US"/>
          </a:p>
        </p:txBody>
      </p:sp>
    </p:spTree>
    <p:extLst>
      <p:ext uri="{BB962C8B-B14F-4D97-AF65-F5344CB8AC3E}">
        <p14:creationId xmlns:p14="http://schemas.microsoft.com/office/powerpoint/2010/main" val="20617978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 #3</a:t>
            </a:r>
            <a:endParaRPr lang="en-US" dirty="0"/>
          </a:p>
        </p:txBody>
      </p:sp>
      <p:sp>
        <p:nvSpPr>
          <p:cNvPr id="3" name="Content Placeholder 2"/>
          <p:cNvSpPr>
            <a:spLocks noGrp="1"/>
          </p:cNvSpPr>
          <p:nvPr>
            <p:ph idx="1"/>
          </p:nvPr>
        </p:nvSpPr>
        <p:spPr/>
        <p:txBody>
          <a:bodyPr/>
          <a:lstStyle/>
          <a:p>
            <a:pPr lvl="0"/>
            <a:r>
              <a:rPr lang="en-US" sz="2400" b="1" dirty="0"/>
              <a:t>What is the veracity of big data?</a:t>
            </a:r>
          </a:p>
          <a:p>
            <a:pPr lvl="1"/>
            <a:endParaRPr lang="en-US" dirty="0" smtClean="0"/>
          </a:p>
          <a:p>
            <a:pPr lvl="2"/>
            <a:r>
              <a:rPr lang="en-US" sz="2000" dirty="0" smtClean="0"/>
              <a:t>The </a:t>
            </a:r>
            <a:r>
              <a:rPr lang="en-US" sz="2000" dirty="0"/>
              <a:t>connectedness of data</a:t>
            </a:r>
          </a:p>
          <a:p>
            <a:pPr lvl="2"/>
            <a:r>
              <a:rPr lang="en-US" sz="2000" dirty="0"/>
              <a:t>The size of the data</a:t>
            </a:r>
          </a:p>
          <a:p>
            <a:pPr lvl="2"/>
            <a:r>
              <a:rPr lang="en-US" sz="2000" dirty="0"/>
              <a:t>The speed at which data is produced</a:t>
            </a:r>
          </a:p>
          <a:p>
            <a:pPr lvl="2"/>
            <a:r>
              <a:rPr lang="en-US" sz="2000" dirty="0">
                <a:solidFill>
                  <a:srgbClr val="FF0000"/>
                </a:solidFill>
              </a:rPr>
              <a:t>The abnormality or uncertainties of data</a:t>
            </a:r>
          </a:p>
          <a:p>
            <a:pPr lvl="1"/>
            <a:endParaRPr lang="en-US" sz="2000" dirty="0"/>
          </a:p>
        </p:txBody>
      </p:sp>
      <p:sp>
        <p:nvSpPr>
          <p:cNvPr id="6" name="Slide Number Placeholder 5"/>
          <p:cNvSpPr>
            <a:spLocks noGrp="1"/>
          </p:cNvSpPr>
          <p:nvPr>
            <p:ph type="sldNum" sz="quarter" idx="12"/>
          </p:nvPr>
        </p:nvSpPr>
        <p:spPr/>
        <p:txBody>
          <a:bodyPr/>
          <a:lstStyle/>
          <a:p>
            <a:fld id="{160D7AFB-DD53-4D4F-9404-D2F4B696591E}" type="slidenum">
              <a:rPr lang="en-US" smtClean="0"/>
              <a:t>8</a:t>
            </a:fld>
            <a:endParaRPr lang="en-US"/>
          </a:p>
        </p:txBody>
      </p:sp>
    </p:spTree>
    <p:extLst>
      <p:ext uri="{BB962C8B-B14F-4D97-AF65-F5344CB8AC3E}">
        <p14:creationId xmlns:p14="http://schemas.microsoft.com/office/powerpoint/2010/main" val="8404546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 #4</a:t>
            </a:r>
            <a:endParaRPr lang="en-US" dirty="0"/>
          </a:p>
        </p:txBody>
      </p:sp>
      <p:sp>
        <p:nvSpPr>
          <p:cNvPr id="3" name="Content Placeholder 2"/>
          <p:cNvSpPr>
            <a:spLocks noGrp="1"/>
          </p:cNvSpPr>
          <p:nvPr>
            <p:ph idx="1"/>
          </p:nvPr>
        </p:nvSpPr>
        <p:spPr/>
        <p:txBody>
          <a:bodyPr/>
          <a:lstStyle/>
          <a:p>
            <a:pPr lvl="0"/>
            <a:r>
              <a:rPr lang="en-US" sz="2400" b="1" dirty="0"/>
              <a:t>Which of the following are the 6 V's in big data?</a:t>
            </a:r>
          </a:p>
          <a:p>
            <a:pPr lvl="2"/>
            <a:endParaRPr lang="en-US" sz="2000" dirty="0" smtClean="0"/>
          </a:p>
          <a:p>
            <a:pPr lvl="2"/>
            <a:r>
              <a:rPr lang="en-US" sz="2000" dirty="0" smtClean="0">
                <a:solidFill>
                  <a:srgbClr val="FF0000"/>
                </a:solidFill>
              </a:rPr>
              <a:t>Valence</a:t>
            </a:r>
            <a:endParaRPr lang="en-US" sz="2000" dirty="0">
              <a:solidFill>
                <a:srgbClr val="FF0000"/>
              </a:solidFill>
            </a:endParaRPr>
          </a:p>
          <a:p>
            <a:pPr lvl="2"/>
            <a:r>
              <a:rPr lang="en-US" sz="2000" dirty="0"/>
              <a:t>Vision</a:t>
            </a:r>
          </a:p>
          <a:p>
            <a:pPr lvl="2"/>
            <a:r>
              <a:rPr lang="en-US" sz="2000" dirty="0">
                <a:solidFill>
                  <a:srgbClr val="FF0000"/>
                </a:solidFill>
              </a:rPr>
              <a:t>Volume</a:t>
            </a:r>
          </a:p>
          <a:p>
            <a:pPr lvl="2"/>
            <a:r>
              <a:rPr lang="en-US" sz="2000" dirty="0">
                <a:solidFill>
                  <a:srgbClr val="FF0000"/>
                </a:solidFill>
              </a:rPr>
              <a:t>Variety</a:t>
            </a:r>
          </a:p>
          <a:p>
            <a:pPr lvl="2"/>
            <a:r>
              <a:rPr lang="en-US" sz="2000" dirty="0">
                <a:solidFill>
                  <a:srgbClr val="FF0000"/>
                </a:solidFill>
              </a:rPr>
              <a:t>Value</a:t>
            </a:r>
          </a:p>
          <a:p>
            <a:pPr lvl="2"/>
            <a:r>
              <a:rPr lang="en-US" sz="2000" dirty="0" smtClean="0">
                <a:solidFill>
                  <a:srgbClr val="FF0000"/>
                </a:solidFill>
              </a:rPr>
              <a:t>Velocity</a:t>
            </a:r>
          </a:p>
          <a:p>
            <a:pPr lvl="2"/>
            <a:r>
              <a:rPr lang="en-US" dirty="0" smtClean="0">
                <a:solidFill>
                  <a:srgbClr val="FF0000"/>
                </a:solidFill>
              </a:rPr>
              <a:t>Veracity</a:t>
            </a:r>
            <a:endParaRPr lang="en-US" sz="2000" dirty="0">
              <a:solidFill>
                <a:srgbClr val="FF0000"/>
              </a:solidFill>
            </a:endParaRPr>
          </a:p>
          <a:p>
            <a:endParaRPr lang="en-US" dirty="0"/>
          </a:p>
        </p:txBody>
      </p:sp>
      <p:sp>
        <p:nvSpPr>
          <p:cNvPr id="6" name="Slide Number Placeholder 5"/>
          <p:cNvSpPr>
            <a:spLocks noGrp="1"/>
          </p:cNvSpPr>
          <p:nvPr>
            <p:ph type="sldNum" sz="quarter" idx="12"/>
          </p:nvPr>
        </p:nvSpPr>
        <p:spPr/>
        <p:txBody>
          <a:bodyPr/>
          <a:lstStyle/>
          <a:p>
            <a:fld id="{160D7AFB-DD53-4D4F-9404-D2F4B696591E}" type="slidenum">
              <a:rPr lang="en-US" smtClean="0"/>
              <a:t>9</a:t>
            </a:fld>
            <a:endParaRPr lang="en-US"/>
          </a:p>
        </p:txBody>
      </p:sp>
    </p:spTree>
    <p:extLst>
      <p:ext uri="{BB962C8B-B14F-4D97-AF65-F5344CB8AC3E}">
        <p14:creationId xmlns:p14="http://schemas.microsoft.com/office/powerpoint/2010/main" val="848557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225</TotalTime>
  <Words>865</Words>
  <Application>Microsoft Macintosh PowerPoint</Application>
  <PresentationFormat>Widescreen</PresentationFormat>
  <Paragraphs>133</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Calibri</vt:lpstr>
      <vt:lpstr>Calibri Light</vt:lpstr>
      <vt:lpstr>Mangal</vt:lpstr>
      <vt:lpstr>Times New Roman</vt:lpstr>
      <vt:lpstr>Wingdings</vt:lpstr>
      <vt:lpstr>Arial</vt:lpstr>
      <vt:lpstr>Office Theme</vt:lpstr>
      <vt:lpstr>Characteristics of Big Data</vt:lpstr>
      <vt:lpstr>Big Data: Double Edged Sword</vt:lpstr>
      <vt:lpstr>HDD Technology and Advantage of Parallelism</vt:lpstr>
      <vt:lpstr>HDFS Structure</vt:lpstr>
      <vt:lpstr>Hadoop Structure</vt:lpstr>
      <vt:lpstr>Question # 1</vt:lpstr>
      <vt:lpstr>Question #2</vt:lpstr>
      <vt:lpstr>Question #3</vt:lpstr>
      <vt:lpstr>Question #4</vt:lpstr>
      <vt:lpstr>Question #5</vt:lpstr>
      <vt:lpstr>Question # 1</vt:lpstr>
      <vt:lpstr>Question #2</vt:lpstr>
      <vt:lpstr>Question #3</vt:lpstr>
      <vt:lpstr>Question #4</vt:lpstr>
      <vt:lpstr>Question #5</vt:lpstr>
      <vt:lpstr>Question #6</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Amanda Driscoll</dc:creator>
  <cp:lastModifiedBy>Amanda Driscoll</cp:lastModifiedBy>
  <cp:revision>9</cp:revision>
  <dcterms:created xsi:type="dcterms:W3CDTF">2017-10-16T19:49:17Z</dcterms:created>
  <dcterms:modified xsi:type="dcterms:W3CDTF">2017-10-17T00:19:37Z</dcterms:modified>
</cp:coreProperties>
</file>